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 b="def" i="def"/>
      <a:tcStyle>
        <a:tcBdr/>
        <a:fill>
          <a:solidFill>
            <a:srgbClr val="E7ED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 b="def" i="def"/>
      <a:tcStyle>
        <a:tcBdr/>
        <a:fill>
          <a:solidFill>
            <a:srgbClr val="E9E8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190625" y="1151929"/>
            <a:ext cx="9810750" cy="232172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190625" y="3536155"/>
            <a:ext cx="9810750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0" algn="ctr">
              <a:spcBef>
                <a:spcPts val="0"/>
              </a:spcBef>
              <a:buSzTx/>
              <a:buNone/>
              <a:defRPr sz="2200"/>
            </a:lvl2pPr>
            <a:lvl3pPr marL="0" indent="0" algn="ctr">
              <a:spcBef>
                <a:spcPts val="0"/>
              </a:spcBef>
              <a:buSzTx/>
              <a:buNone/>
              <a:defRPr sz="2200"/>
            </a:lvl3pPr>
            <a:lvl4pPr marL="0" indent="0" algn="ctr">
              <a:spcBef>
                <a:spcPts val="0"/>
              </a:spcBef>
              <a:buSzTx/>
              <a:buNone/>
              <a:defRPr sz="2200"/>
            </a:lvl4pPr>
            <a:lvl5pPr marL="0" indent="0" algn="ctr">
              <a:spcBef>
                <a:spcPts val="0"/>
              </a:spcBef>
              <a:buSzTx/>
              <a:buNone/>
              <a:defRPr sz="2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190625" y="4473773"/>
            <a:ext cx="9810750" cy="3303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1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190625" y="2969121"/>
            <a:ext cx="9810750" cy="54471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2978" y="0"/>
            <a:ext cx="12192001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518046" y="464343"/>
            <a:ext cx="9148142" cy="41523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190625" y="4723805"/>
            <a:ext cx="9810750" cy="100012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190625" y="5759648"/>
            <a:ext cx="9810750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0" algn="ctr">
              <a:spcBef>
                <a:spcPts val="0"/>
              </a:spcBef>
              <a:buSzTx/>
              <a:buNone/>
              <a:defRPr sz="2200"/>
            </a:lvl2pPr>
            <a:lvl3pPr marL="0" indent="0" algn="ctr">
              <a:spcBef>
                <a:spcPts val="0"/>
              </a:spcBef>
              <a:buSzTx/>
              <a:buNone/>
              <a:defRPr sz="2200"/>
            </a:lvl3pPr>
            <a:lvl4pPr marL="0" indent="0" algn="ctr">
              <a:spcBef>
                <a:spcPts val="0"/>
              </a:spcBef>
              <a:buSzTx/>
              <a:buNone/>
              <a:defRPr sz="2200"/>
            </a:lvl4pPr>
            <a:lvl5pPr marL="0" indent="0" algn="ctr">
              <a:spcBef>
                <a:spcPts val="0"/>
              </a:spcBef>
              <a:buSzTx/>
              <a:buNone/>
              <a:defRPr sz="2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190625" y="2268141"/>
            <a:ext cx="9810750" cy="2321719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298405" y="449240"/>
            <a:ext cx="4992910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892969" y="446483"/>
            <a:ext cx="5000626" cy="2803924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892969" y="3348632"/>
            <a:ext cx="5000626" cy="289322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0" algn="ctr">
              <a:spcBef>
                <a:spcPts val="0"/>
              </a:spcBef>
              <a:buSzTx/>
              <a:buNone/>
              <a:defRPr sz="2200"/>
            </a:lvl2pPr>
            <a:lvl3pPr marL="0" indent="0" algn="ctr">
              <a:spcBef>
                <a:spcPts val="0"/>
              </a:spcBef>
              <a:buSzTx/>
              <a:buNone/>
              <a:defRPr sz="2200"/>
            </a:lvl3pPr>
            <a:lvl4pPr marL="0" indent="0" algn="ctr">
              <a:spcBef>
                <a:spcPts val="0"/>
              </a:spcBef>
              <a:buSzTx/>
              <a:buNone/>
              <a:defRPr sz="2200"/>
            </a:lvl4pPr>
            <a:lvl5pPr marL="0" indent="0" algn="ctr">
              <a:spcBef>
                <a:spcPts val="0"/>
              </a:spcBef>
              <a:buSzTx/>
              <a:buNone/>
              <a:defRPr sz="2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298405" y="1821656"/>
            <a:ext cx="5000626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892969" y="1821656"/>
            <a:ext cx="5000626" cy="4420195"/>
          </a:xfrm>
          <a:prstGeom prst="rect">
            <a:avLst/>
          </a:prstGeom>
        </p:spPr>
        <p:txBody>
          <a:bodyPr/>
          <a:lstStyle>
            <a:lvl1pPr marL="241300" indent="-241300">
              <a:spcBef>
                <a:spcPts val="10200"/>
              </a:spcBef>
              <a:defRPr sz="1900"/>
            </a:lvl1pPr>
            <a:lvl2pPr marL="481965" indent="-241300">
              <a:spcBef>
                <a:spcPts val="10200"/>
              </a:spcBef>
              <a:defRPr sz="1900"/>
            </a:lvl2pPr>
            <a:lvl3pPr marL="866139" indent="-241300">
              <a:spcBef>
                <a:spcPts val="10200"/>
              </a:spcBef>
              <a:defRPr sz="1900"/>
            </a:lvl3pPr>
            <a:lvl4pPr marL="1178560" indent="-241300">
              <a:spcBef>
                <a:spcPts val="10200"/>
              </a:spcBef>
              <a:defRPr sz="1900"/>
            </a:lvl4pPr>
            <a:lvl5pPr marL="1490980" indent="-241300">
              <a:spcBef>
                <a:spcPts val="10200"/>
              </a:spcBef>
              <a:defRPr sz="19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892969" y="892969"/>
            <a:ext cx="10406064" cy="5072063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310312" y="3491507"/>
            <a:ext cx="5000626" cy="27414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310312" y="446483"/>
            <a:ext cx="5000626" cy="27414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892969" y="446483"/>
            <a:ext cx="5000626" cy="57864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92969" y="178594"/>
            <a:ext cx="10406064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92969" y="1821656"/>
            <a:ext cx="10406064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5948163" y="6509742"/>
            <a:ext cx="283769" cy="279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410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410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410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410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410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410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410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410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410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12420" marR="0" indent="-312420" algn="l" defTabSz="410844" rtl="0" latinLnBrk="0">
        <a:lnSpc>
          <a:spcPct val="100000"/>
        </a:lnSpc>
        <a:spcBef>
          <a:spcPts val="1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624840" marR="0" indent="-312420" algn="l" defTabSz="410844" rtl="0" latinLnBrk="0">
        <a:lnSpc>
          <a:spcPct val="100000"/>
        </a:lnSpc>
        <a:spcBef>
          <a:spcPts val="1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937894" marR="0" indent="-312419" algn="l" defTabSz="410844" rtl="0" latinLnBrk="0">
        <a:lnSpc>
          <a:spcPct val="100000"/>
        </a:lnSpc>
        <a:spcBef>
          <a:spcPts val="1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250314" marR="0" indent="-312419" algn="l" defTabSz="410844" rtl="0" latinLnBrk="0">
        <a:lnSpc>
          <a:spcPct val="100000"/>
        </a:lnSpc>
        <a:spcBef>
          <a:spcPts val="1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1562735" marR="0" indent="-312419" algn="l" defTabSz="410844" rtl="0" latinLnBrk="0">
        <a:lnSpc>
          <a:spcPct val="100000"/>
        </a:lnSpc>
        <a:spcBef>
          <a:spcPts val="1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1875154" marR="0" indent="-312419" algn="l" defTabSz="410844" rtl="0" latinLnBrk="0">
        <a:lnSpc>
          <a:spcPct val="100000"/>
        </a:lnSpc>
        <a:spcBef>
          <a:spcPts val="1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187575" marR="0" indent="-312420" algn="l" defTabSz="410844" rtl="0" latinLnBrk="0">
        <a:lnSpc>
          <a:spcPct val="100000"/>
        </a:lnSpc>
        <a:spcBef>
          <a:spcPts val="1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00629" marR="0" indent="-312420" algn="l" defTabSz="410844" rtl="0" latinLnBrk="0">
        <a:lnSpc>
          <a:spcPct val="100000"/>
        </a:lnSpc>
        <a:spcBef>
          <a:spcPts val="1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13050" marR="0" indent="-312420" algn="l" defTabSz="410844" rtl="0" latinLnBrk="0">
        <a:lnSpc>
          <a:spcPct val="100000"/>
        </a:lnSpc>
        <a:spcBef>
          <a:spcPts val="1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6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2416968" y="643929"/>
            <a:ext cx="7358065" cy="1068405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2416968" y="1915417"/>
            <a:ext cx="7358065" cy="794743"/>
          </a:xfrm>
          <a:prstGeom prst="rect">
            <a:avLst/>
          </a:prstGeom>
        </p:spPr>
        <p:txBody>
          <a:bodyPr/>
          <a:lstStyle>
            <a:lvl1pPr defTabSz="416166">
              <a:defRPr sz="3959"/>
            </a:lvl1pPr>
          </a:lstStyle>
          <a:p>
            <a:pPr/>
            <a:r>
              <a:t>零代码接口与文档 ORM 库</a:t>
            </a:r>
          </a:p>
        </p:txBody>
      </p:sp>
      <p:pic>
        <p:nvPicPr>
          <p:cNvPr id="12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0062" y="2913244"/>
            <a:ext cx="3571876" cy="233958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2193727" y="6150310"/>
            <a:ext cx="7804547" cy="35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normAutofit fontScale="100000" lnSpcReduction="0"/>
          </a:bodyPr>
          <a:lstStyle>
            <a:lvl1pPr defTabSz="233045"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12月27日 14:00-17:30  Gitee Day·深圳 MeetUp</a:t>
            </a:r>
          </a:p>
        </p:txBody>
      </p:sp>
      <p:sp>
        <p:nvSpPr>
          <p:cNvPr id="123" name="Shape 123"/>
          <p:cNvSpPr/>
          <p:nvPr/>
        </p:nvSpPr>
        <p:spPr>
          <a:xfrm>
            <a:off x="2193727" y="5772471"/>
            <a:ext cx="7804547" cy="35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normAutofit fontScale="100000" lnSpcReduction="0"/>
          </a:bodyPr>
          <a:lstStyle>
            <a:lvl1pPr defTabSz="233045"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国际开源谷 19 层开源中国办公室</a:t>
            </a:r>
          </a:p>
        </p:txBody>
      </p:sp>
      <p:pic>
        <p:nvPicPr>
          <p:cNvPr id="124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body" sz="half" idx="1"/>
          </p:nvPr>
        </p:nvSpPr>
        <p:spPr>
          <a:xfrm>
            <a:off x="1230786" y="1345500"/>
            <a:ext cx="4947476" cy="5048075"/>
          </a:xfrm>
          <a:prstGeom prst="rect">
            <a:avLst/>
          </a:prstGeom>
        </p:spPr>
        <p:txBody>
          <a:bodyPr/>
          <a:lstStyle/>
          <a:p>
            <a:pPr marL="400050" indent="-400050" defTabSz="525144">
              <a:spcBef>
                <a:spcPts val="3700"/>
              </a:spcBef>
              <a:defRPr sz="2400"/>
            </a:pPr>
            <a:r>
              <a:t>各种杂乱的纸张、繁琐的签名</a:t>
            </a:r>
          </a:p>
          <a:p>
            <a:pPr marL="400050" indent="-400050" defTabSz="525144">
              <a:spcBef>
                <a:spcPts val="3700"/>
              </a:spcBef>
              <a:defRPr sz="2400"/>
            </a:pPr>
            <a:r>
              <a:t>柜员下班或放假，办不了业务</a:t>
            </a:r>
          </a:p>
          <a:p>
            <a:pPr marL="400050" indent="-400050" defTabSz="525144">
              <a:spcBef>
                <a:spcPts val="3700"/>
              </a:spcBef>
              <a:defRPr sz="2400"/>
            </a:pPr>
            <a:r>
              <a:t>携带证件、填写信息经常变动</a:t>
            </a:r>
          </a:p>
          <a:p>
            <a:pPr marL="400050" indent="-400050" defTabSz="525144">
              <a:spcBef>
                <a:spcPts val="3700"/>
              </a:spcBef>
              <a:defRPr sz="2400"/>
            </a:pPr>
            <a:r>
              <a:t>柜员千人千面，服务参差不齐</a:t>
            </a:r>
          </a:p>
          <a:p>
            <a:pPr marL="400050" indent="-400050" defTabSz="525144">
              <a:spcBef>
                <a:spcPts val="3700"/>
              </a:spcBef>
              <a:defRPr sz="2400"/>
            </a:pPr>
            <a:r>
              <a:t>客户与柜员反复沟通和确认</a:t>
            </a:r>
          </a:p>
          <a:p>
            <a:pPr marL="400050" indent="-400050" defTabSz="525144">
              <a:spcBef>
                <a:spcPts val="3700"/>
              </a:spcBef>
              <a:defRPr sz="2400"/>
            </a:pPr>
            <a:r>
              <a:t>排队人多，等待时间长...</a:t>
            </a:r>
          </a:p>
        </p:txBody>
      </p:sp>
      <p:sp>
        <p:nvSpPr>
          <p:cNvPr id="171" name="Shape 171"/>
          <p:cNvSpPr/>
          <p:nvPr/>
        </p:nvSpPr>
        <p:spPr>
          <a:xfrm>
            <a:off x="6144746" y="1401769"/>
            <a:ext cx="4436499" cy="493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normAutofit fontScale="100000" lnSpcReduction="0"/>
          </a:bodyPr>
          <a:lstStyle/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全电子化，无纸张，无需签名</a:t>
            </a:r>
          </a:p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365 天 24 小时全天候服务</a:t>
            </a:r>
          </a:p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只需要携带一张银行卡</a:t>
            </a:r>
          </a:p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统一的界面、统一的操作</a:t>
            </a:r>
          </a:p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简单的交互，简化流程和操作</a:t>
            </a:r>
          </a:p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业务处理快，等待时间少…</a:t>
            </a:r>
          </a:p>
        </p:txBody>
      </p:sp>
      <p:sp>
        <p:nvSpPr>
          <p:cNvPr id="172" name="Shape 172"/>
          <p:cNvSpPr/>
          <p:nvPr/>
        </p:nvSpPr>
        <p:spPr>
          <a:xfrm>
            <a:off x="1432110" y="448611"/>
            <a:ext cx="4544828" cy="70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normAutofit fontScale="100000" lnSpcReduction="0"/>
          </a:bodyPr>
          <a:lstStyle>
            <a:lvl1pPr defTabSz="373379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人工柜台</a:t>
            </a:r>
          </a:p>
        </p:txBody>
      </p:sp>
      <p:sp>
        <p:nvSpPr>
          <p:cNvPr id="173" name="Shape 173"/>
          <p:cNvSpPr/>
          <p:nvPr/>
        </p:nvSpPr>
        <p:spPr>
          <a:xfrm>
            <a:off x="6090582" y="494505"/>
            <a:ext cx="4544827" cy="70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normAutofit fontScale="100000" lnSpcReduction="0"/>
          </a:bodyPr>
          <a:lstStyle>
            <a:lvl1pPr defTabSz="373379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ATM 机</a:t>
            </a:r>
          </a:p>
        </p:txBody>
      </p:sp>
      <p:pic>
        <p:nvPicPr>
          <p:cNvPr id="17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ctrTitle"/>
          </p:nvPr>
        </p:nvSpPr>
        <p:spPr>
          <a:xfrm>
            <a:off x="2416968" y="643929"/>
            <a:ext cx="7358065" cy="1068405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178" name="Shape 178"/>
          <p:cNvSpPr/>
          <p:nvPr>
            <p:ph type="subTitle" sz="quarter" idx="1"/>
          </p:nvPr>
        </p:nvSpPr>
        <p:spPr>
          <a:xfrm>
            <a:off x="2416968" y="1915417"/>
            <a:ext cx="7358065" cy="794743"/>
          </a:xfrm>
          <a:prstGeom prst="rect">
            <a:avLst/>
          </a:prstGeom>
        </p:spPr>
        <p:txBody>
          <a:bodyPr/>
          <a:lstStyle>
            <a:lvl1pPr defTabSz="416166">
              <a:defRPr sz="3959"/>
            </a:lvl1pPr>
          </a:lstStyle>
          <a:p>
            <a:pPr/>
            <a:r>
              <a:t>软件开发行业的 ATM 机</a:t>
            </a:r>
          </a:p>
        </p:txBody>
      </p:sp>
      <p:pic>
        <p:nvPicPr>
          <p:cNvPr id="17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0062" y="2913244"/>
            <a:ext cx="3571876" cy="2339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 idx="4294967295"/>
          </p:nvPr>
        </p:nvSpPr>
        <p:spPr>
          <a:xfrm>
            <a:off x="2193727" y="121289"/>
            <a:ext cx="7804547" cy="525260"/>
          </a:xfrm>
          <a:prstGeom prst="rect">
            <a:avLst/>
          </a:prstGeom>
        </p:spPr>
        <p:txBody>
          <a:bodyPr/>
          <a:lstStyle>
            <a:lvl1pPr defTabSz="196691">
              <a:defRPr sz="2400"/>
            </a:lvl1pPr>
          </a:lstStyle>
          <a:p>
            <a:pPr/>
            <a:r>
              <a:t>传统方式</a:t>
            </a:r>
          </a:p>
        </p:txBody>
      </p:sp>
      <p:sp>
        <p:nvSpPr>
          <p:cNvPr id="184" name="Shape 184"/>
          <p:cNvSpPr/>
          <p:nvPr/>
        </p:nvSpPr>
        <p:spPr>
          <a:xfrm>
            <a:off x="2193727" y="3077537"/>
            <a:ext cx="7804547" cy="51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normAutofit fontScale="100000" lnSpcReduction="0"/>
          </a:bodyPr>
          <a:lstStyle>
            <a:lvl1pPr defTabSz="303529">
              <a:defRPr sz="2900">
                <a:solidFill>
                  <a:srgbClr val="FFFFFF"/>
                </a:solidFill>
              </a:defRPr>
            </a:lvl1pPr>
          </a:lstStyle>
          <a:p>
            <a:pPr/>
            <a:r>
              <a:t>APIJSON</a:t>
            </a:r>
          </a:p>
        </p:txBody>
      </p:sp>
      <p:pic>
        <p:nvPicPr>
          <p:cNvPr id="18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665586"/>
            <a:ext cx="9144000" cy="2065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6234" y="3657057"/>
            <a:ext cx="9144001" cy="2853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 idx="4294967295"/>
          </p:nvPr>
        </p:nvSpPr>
        <p:spPr>
          <a:xfrm>
            <a:off x="2193727" y="94403"/>
            <a:ext cx="7804547" cy="525261"/>
          </a:xfrm>
          <a:prstGeom prst="rect">
            <a:avLst/>
          </a:prstGeom>
        </p:spPr>
        <p:txBody>
          <a:bodyPr/>
          <a:lstStyle/>
          <a:p>
            <a:pPr defTabSz="196691">
              <a:defRPr sz="2400"/>
            </a:pPr>
            <a:r>
              <a:t>Postman 测试</a:t>
            </a:r>
            <a:r>
              <a:t> </a:t>
            </a:r>
            <a:r>
              <a:t>APIJSON</a:t>
            </a:r>
          </a:p>
        </p:txBody>
      </p:sp>
      <p:pic>
        <p:nvPicPr>
          <p:cNvPr id="19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699909"/>
            <a:ext cx="9144000" cy="558659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2193727" y="6321046"/>
            <a:ext cx="7804547" cy="45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normAutofit fontScale="100000" lnSpcReduction="0"/>
          </a:bodyPr>
          <a:lstStyle>
            <a:lvl1pPr defTabSz="262254"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查询一个评论列表</a:t>
            </a:r>
          </a:p>
        </p:txBody>
      </p:sp>
      <p:pic>
        <p:nvPicPr>
          <p:cNvPr id="193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3999" y="855238"/>
            <a:ext cx="9144001" cy="514752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>
            <p:ph type="title" idx="4294967295"/>
          </p:nvPr>
        </p:nvSpPr>
        <p:spPr>
          <a:xfrm>
            <a:off x="2193727" y="161215"/>
            <a:ext cx="7804547" cy="525261"/>
          </a:xfrm>
          <a:prstGeom prst="rect">
            <a:avLst/>
          </a:prstGeom>
        </p:spPr>
        <p:txBody>
          <a:bodyPr/>
          <a:lstStyle/>
          <a:p>
            <a:pPr defTabSz="196691">
              <a:defRPr sz="2400"/>
            </a:pPr>
            <a:r>
              <a:t>APIAuto 测试</a:t>
            </a:r>
            <a:r>
              <a:t> </a:t>
            </a:r>
            <a:r>
              <a:t>APIJSON</a:t>
            </a:r>
          </a:p>
        </p:txBody>
      </p:sp>
      <p:sp>
        <p:nvSpPr>
          <p:cNvPr id="198" name="Shape 198"/>
          <p:cNvSpPr/>
          <p:nvPr/>
        </p:nvSpPr>
        <p:spPr>
          <a:xfrm>
            <a:off x="2193727" y="6207936"/>
            <a:ext cx="7804547" cy="45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normAutofit fontScale="100000" lnSpcReduction="0"/>
          </a:bodyPr>
          <a:lstStyle>
            <a:lvl1pPr defTabSz="262254"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多表关联查询、条件自由组合、结构任意嵌套</a:t>
            </a:r>
          </a:p>
        </p:txBody>
      </p:sp>
      <p:pic>
        <p:nvPicPr>
          <p:cNvPr id="199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2416968" y="6318567"/>
            <a:ext cx="7358065" cy="45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>
            <a:normAutofit fontScale="100000" lnSpcReduction="0"/>
          </a:bodyPr>
          <a:lstStyle>
            <a:lvl1pPr defTabSz="262254"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动态生成 SQL、自动增删改查、自动安全检查</a:t>
            </a:r>
          </a:p>
        </p:txBody>
      </p:sp>
      <p:sp>
        <p:nvSpPr>
          <p:cNvPr id="203" name="Shape 203"/>
          <p:cNvSpPr/>
          <p:nvPr>
            <p:ph type="title" idx="4294967295"/>
          </p:nvPr>
        </p:nvSpPr>
        <p:spPr>
          <a:xfrm>
            <a:off x="2193726" y="97428"/>
            <a:ext cx="7804547" cy="525261"/>
          </a:xfrm>
          <a:prstGeom prst="rect">
            <a:avLst/>
          </a:prstGeom>
        </p:spPr>
        <p:txBody>
          <a:bodyPr/>
          <a:lstStyle/>
          <a:p>
            <a:pPr defTabSz="196691">
              <a:defRPr sz="2400"/>
            </a:pPr>
            <a:r>
              <a:t>Idea 运行 APIJSO</a:t>
            </a:r>
            <a:r>
              <a:t>N</a:t>
            </a:r>
          </a:p>
        </p:txBody>
      </p:sp>
      <p:pic>
        <p:nvPicPr>
          <p:cNvPr id="204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654756"/>
            <a:ext cx="9144000" cy="5631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416968" y="6054900"/>
            <a:ext cx="7358065" cy="45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>
            <a:normAutofit fontScale="100000" lnSpcReduction="0"/>
          </a:bodyPr>
          <a:lstStyle>
            <a:lvl1pPr defTabSz="233045"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使用 APIJSON + ZBLibrary 开发的 Android 客户端 Demo</a:t>
            </a:r>
          </a:p>
        </p:txBody>
      </p:sp>
      <p:sp>
        <p:nvSpPr>
          <p:cNvPr id="209" name="Shape 209"/>
          <p:cNvSpPr/>
          <p:nvPr>
            <p:ph type="title" idx="4294967295"/>
          </p:nvPr>
        </p:nvSpPr>
        <p:spPr>
          <a:xfrm>
            <a:off x="2193727" y="277839"/>
            <a:ext cx="7804547" cy="525261"/>
          </a:xfrm>
          <a:prstGeom prst="rect">
            <a:avLst/>
          </a:prstGeom>
        </p:spPr>
        <p:txBody>
          <a:bodyPr/>
          <a:lstStyle>
            <a:lvl1pPr defTabSz="198088">
              <a:defRPr sz="2380"/>
            </a:lvl1pPr>
          </a:lstStyle>
          <a:p>
            <a:pPr/>
            <a:r>
              <a:t>APIJSON App 演示</a:t>
            </a:r>
          </a:p>
        </p:txBody>
      </p:sp>
      <p:pic>
        <p:nvPicPr>
          <p:cNvPr id="210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071752"/>
            <a:ext cx="9144000" cy="4714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xfrm>
            <a:off x="892968" y="178593"/>
            <a:ext cx="10406065" cy="1518049"/>
          </a:xfrm>
          <a:prstGeom prst="rect">
            <a:avLst/>
          </a:prstGeom>
        </p:spPr>
        <p:txBody>
          <a:bodyPr/>
          <a:lstStyle/>
          <a:p>
            <a:pPr/>
            <a:r>
              <a:t>对于前端</a:t>
            </a:r>
          </a:p>
        </p:txBody>
      </p:sp>
      <p:sp>
        <p:nvSpPr>
          <p:cNvPr id="215" name="Shape 215"/>
          <p:cNvSpPr/>
          <p:nvPr>
            <p:ph type="body" sz="half" idx="1"/>
          </p:nvPr>
        </p:nvSpPr>
        <p:spPr>
          <a:xfrm>
            <a:off x="3020917" y="1781523"/>
            <a:ext cx="7804547" cy="3918903"/>
          </a:xfrm>
          <a:prstGeom prst="rect">
            <a:avLst/>
          </a:prstGeom>
        </p:spPr>
        <p:txBody>
          <a:bodyPr/>
          <a:lstStyle/>
          <a:p>
            <a:pPr marL="400761" indent="-400761" defTabSz="526364">
              <a:lnSpc>
                <a:spcPct val="80000"/>
              </a:lnSpc>
              <a:spcBef>
                <a:spcPts val="3700"/>
              </a:spcBef>
              <a:defRPr sz="2484"/>
            </a:pPr>
            <a:r>
              <a:t>不用再向后端开发同事催接口、求文档</a:t>
            </a:r>
          </a:p>
          <a:p>
            <a:pPr marL="400761" indent="-400761" defTabSz="526364">
              <a:lnSpc>
                <a:spcPct val="80000"/>
              </a:lnSpc>
              <a:spcBef>
                <a:spcPts val="3700"/>
              </a:spcBef>
              <a:defRPr sz="2484"/>
            </a:pPr>
            <a:r>
              <a:t>前端能完全定制数据和结构，要啥有啥</a:t>
            </a:r>
          </a:p>
          <a:p>
            <a:pPr marL="400761" indent="-400761" defTabSz="526364">
              <a:lnSpc>
                <a:spcPct val="80000"/>
              </a:lnSpc>
              <a:spcBef>
                <a:spcPts val="3700"/>
              </a:spcBef>
              <a:defRPr sz="2484"/>
            </a:pPr>
            <a:r>
              <a:t>调用接口看请求知结果，所求即所得</a:t>
            </a:r>
          </a:p>
          <a:p>
            <a:pPr marL="400761" indent="-400761" defTabSz="526364">
              <a:lnSpc>
                <a:spcPct val="80000"/>
              </a:lnSpc>
              <a:spcBef>
                <a:spcPts val="3700"/>
              </a:spcBef>
              <a:defRPr sz="2484"/>
            </a:pPr>
            <a:r>
              <a:t>可以一次性获取任何数据、任何结构</a:t>
            </a:r>
          </a:p>
          <a:p>
            <a:pPr marL="400761" indent="-400761" defTabSz="526364">
              <a:lnSpc>
                <a:spcPct val="80000"/>
              </a:lnSpc>
              <a:spcBef>
                <a:spcPts val="3700"/>
              </a:spcBef>
              <a:defRPr sz="2484"/>
            </a:pPr>
            <a:r>
              <a:t>能够去除重复数据，节省流量提高速度</a:t>
            </a:r>
          </a:p>
        </p:txBody>
      </p:sp>
      <p:pic>
        <p:nvPicPr>
          <p:cNvPr id="216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892968" y="178593"/>
            <a:ext cx="10406065" cy="1518049"/>
          </a:xfrm>
          <a:prstGeom prst="rect">
            <a:avLst/>
          </a:prstGeom>
        </p:spPr>
        <p:txBody>
          <a:bodyPr/>
          <a:lstStyle/>
          <a:p>
            <a:pPr/>
            <a:r>
              <a:t>对于后端</a:t>
            </a:r>
          </a:p>
        </p:txBody>
      </p:sp>
      <p:sp>
        <p:nvSpPr>
          <p:cNvPr id="220" name="Shape 220"/>
          <p:cNvSpPr/>
          <p:nvPr>
            <p:ph type="body" sz="half" idx="1"/>
          </p:nvPr>
        </p:nvSpPr>
        <p:spPr>
          <a:xfrm>
            <a:off x="3016256" y="1770976"/>
            <a:ext cx="7804547" cy="3918903"/>
          </a:xfrm>
          <a:prstGeom prst="rect">
            <a:avLst/>
          </a:prstGeom>
        </p:spPr>
        <p:txBody>
          <a:bodyPr/>
          <a:lstStyle/>
          <a:p>
            <a:pPr marL="400761" indent="-400761" defTabSz="526364">
              <a:lnSpc>
                <a:spcPct val="80000"/>
              </a:lnSpc>
              <a:spcBef>
                <a:spcPts val="3700"/>
              </a:spcBef>
              <a:defRPr sz="2484"/>
            </a:pPr>
            <a:r>
              <a:t>提供万能接口，大部分 API 不用再写</a:t>
            </a:r>
          </a:p>
          <a:p>
            <a:pPr marL="400761" indent="-400761" defTabSz="526364">
              <a:lnSpc>
                <a:spcPct val="80000"/>
              </a:lnSpc>
              <a:spcBef>
                <a:spcPts val="3700"/>
              </a:spcBef>
              <a:defRPr sz="2484"/>
            </a:pPr>
            <a:r>
              <a:t>自动生成文档，不用再编写和维护</a:t>
            </a:r>
          </a:p>
          <a:p>
            <a:pPr marL="400761" indent="-400761" defTabSz="526364">
              <a:lnSpc>
                <a:spcPct val="80000"/>
              </a:lnSpc>
              <a:spcBef>
                <a:spcPts val="3700"/>
              </a:spcBef>
              <a:defRPr sz="2484"/>
            </a:pPr>
            <a:r>
              <a:t>自动管理权限和版本、自动防 SQL 注入</a:t>
            </a:r>
          </a:p>
          <a:p>
            <a:pPr marL="400761" indent="-400761" defTabSz="526364">
              <a:lnSpc>
                <a:spcPct val="80000"/>
              </a:lnSpc>
              <a:spcBef>
                <a:spcPts val="3700"/>
              </a:spcBef>
              <a:defRPr sz="2484"/>
            </a:pPr>
            <a:r>
              <a:t>开放 API 无需划分版本，始终保持兼容</a:t>
            </a:r>
          </a:p>
          <a:p>
            <a:pPr marL="400761" indent="-400761" defTabSz="526364">
              <a:lnSpc>
                <a:spcPct val="80000"/>
              </a:lnSpc>
              <a:spcBef>
                <a:spcPts val="3700"/>
              </a:spcBef>
              <a:defRPr sz="2484"/>
            </a:pPr>
            <a:r>
              <a:t>支持增删改查、模糊搜索、正则匹配等</a:t>
            </a:r>
          </a:p>
        </p:txBody>
      </p:sp>
      <p:pic>
        <p:nvPicPr>
          <p:cNvPr id="22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2416968" y="643929"/>
            <a:ext cx="7358065" cy="1068405"/>
          </a:xfrm>
          <a:prstGeom prst="rect">
            <a:avLst/>
          </a:prstGeom>
        </p:spPr>
        <p:txBody>
          <a:bodyPr anchor="b"/>
          <a:lstStyle/>
          <a:p>
            <a:pPr/>
            <a:r>
              <a:t>APIJSON</a:t>
            </a:r>
          </a:p>
        </p:txBody>
      </p:sp>
      <p:pic>
        <p:nvPicPr>
          <p:cNvPr id="128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4377690" y="2205284"/>
            <a:ext cx="3163289" cy="227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40000"/>
              </a:lnSpc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荣誉成就</a:t>
            </a:r>
          </a:p>
          <a:p>
            <a:pPr>
              <a:lnSpc>
                <a:spcPct val="140000"/>
              </a:lnSpc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简单介绍</a:t>
            </a:r>
          </a:p>
          <a:p>
            <a:pPr>
              <a:lnSpc>
                <a:spcPct val="140000"/>
              </a:lnSpc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问答交流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2193726" y="376136"/>
            <a:ext cx="7804547" cy="1104751"/>
          </a:xfrm>
          <a:prstGeom prst="rect">
            <a:avLst/>
          </a:prstGeom>
        </p:spPr>
        <p:txBody>
          <a:bodyPr/>
          <a:lstStyle/>
          <a:p>
            <a:pPr defTabSz="233718">
              <a:defRPr sz="2772"/>
            </a:pPr>
            <a:r>
              <a:t>APIJSONBoot 对比 SSM/SSH 等</a:t>
            </a:r>
          </a:p>
          <a:p>
            <a:pPr defTabSz="233718">
              <a:defRPr sz="2772"/>
            </a:pPr>
            <a:r>
              <a:t>开发效率可提升 20 倍以上</a:t>
            </a:r>
          </a:p>
        </p:txBody>
      </p:sp>
      <p:pic>
        <p:nvPicPr>
          <p:cNvPr id="22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399" y="1865488"/>
            <a:ext cx="10363201" cy="396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865963"/>
            <a:ext cx="9144000" cy="512607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>
            <p:ph type="title" idx="4294967295"/>
          </p:nvPr>
        </p:nvSpPr>
        <p:spPr>
          <a:xfrm>
            <a:off x="2193727" y="277839"/>
            <a:ext cx="7804547" cy="525261"/>
          </a:xfrm>
          <a:prstGeom prst="rect">
            <a:avLst/>
          </a:prstGeom>
        </p:spPr>
        <p:txBody>
          <a:bodyPr/>
          <a:lstStyle>
            <a:lvl1pPr defTabSz="198088">
              <a:defRPr sz="2380"/>
            </a:lvl1pPr>
          </a:lstStyle>
          <a:p>
            <a:pPr/>
            <a:r>
              <a:t>APIJSON 官方网站</a:t>
            </a:r>
          </a:p>
        </p:txBody>
      </p:sp>
      <p:sp>
        <p:nvSpPr>
          <p:cNvPr id="231" name="Shape 231"/>
          <p:cNvSpPr/>
          <p:nvPr/>
        </p:nvSpPr>
        <p:spPr>
          <a:xfrm>
            <a:off x="2416968" y="6149821"/>
            <a:ext cx="7358065" cy="51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>
            <a:normAutofit fontScale="100000" lnSpcReduction="0"/>
          </a:bodyPr>
          <a:lstStyle>
            <a:lvl1pPr defTabSz="303529">
              <a:defRPr sz="2900" u="sng">
                <a:solidFill>
                  <a:srgbClr val="FFFFFF"/>
                </a:solidFill>
              </a:defRPr>
            </a:lvl1pPr>
          </a:lstStyle>
          <a:p>
            <a:pPr/>
            <a:r>
              <a:t>http://apijson.org</a:t>
            </a:r>
          </a:p>
        </p:txBody>
      </p:sp>
      <p:pic>
        <p:nvPicPr>
          <p:cNvPr id="232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0062" y="1643063"/>
            <a:ext cx="3571876" cy="3571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813" y="1585319"/>
            <a:ext cx="3656374" cy="368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0062" y="1643063"/>
            <a:ext cx="3571876" cy="357187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>
            <p:ph type="ctrTitle"/>
          </p:nvPr>
        </p:nvSpPr>
        <p:spPr>
          <a:xfrm>
            <a:off x="2416968" y="5442130"/>
            <a:ext cx="7358065" cy="577507"/>
          </a:xfrm>
          <a:prstGeom prst="rect">
            <a:avLst/>
          </a:prstGeom>
        </p:spPr>
        <p:txBody>
          <a:bodyPr/>
          <a:lstStyle>
            <a:lvl1pPr defTabSz="293687">
              <a:defRPr sz="2664"/>
            </a:lvl1pPr>
          </a:lstStyle>
          <a:p>
            <a:pPr/>
            <a:r>
              <a:t>APIJSON 微信群</a:t>
            </a:r>
          </a:p>
        </p:txBody>
      </p:sp>
      <p:sp>
        <p:nvSpPr>
          <p:cNvPr id="239" name="Shape 239"/>
          <p:cNvSpPr/>
          <p:nvPr>
            <p:ph type="subTitle" sz="quarter" idx="1"/>
          </p:nvPr>
        </p:nvSpPr>
        <p:spPr>
          <a:xfrm>
            <a:off x="2416968" y="544345"/>
            <a:ext cx="7358065" cy="794744"/>
          </a:xfrm>
          <a:prstGeom prst="rect">
            <a:avLst/>
          </a:prstGeom>
        </p:spPr>
        <p:txBody>
          <a:bodyPr/>
          <a:lstStyle>
            <a:lvl1pPr defTabSz="319481">
              <a:lnSpc>
                <a:spcPct val="80000"/>
              </a:lnSpc>
              <a:defRPr sz="3952"/>
            </a:lvl1pPr>
          </a:lstStyle>
          <a:p>
            <a:pPr/>
            <a:r>
              <a:t>问答交流</a:t>
            </a:r>
          </a:p>
        </p:txBody>
      </p:sp>
      <p:pic>
        <p:nvPicPr>
          <p:cNvPr id="240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body" sz="half" idx="1"/>
          </p:nvPr>
        </p:nvSpPr>
        <p:spPr>
          <a:xfrm>
            <a:off x="1383138" y="1506409"/>
            <a:ext cx="4544828" cy="4833894"/>
          </a:xfrm>
          <a:prstGeom prst="rect">
            <a:avLst/>
          </a:prstGeom>
        </p:spPr>
        <p:txBody>
          <a:bodyPr/>
          <a:lstStyle/>
          <a:p>
            <a:pPr marL="388048" indent="-388048" defTabSz="509390">
              <a:spcBef>
                <a:spcPts val="3500"/>
              </a:spcBef>
              <a:defRPr sz="2231"/>
            </a:pPr>
            <a:r>
              <a:t>各种奇葩的缩写、混乱的命名</a:t>
            </a:r>
            <a:endParaRPr sz="2328"/>
          </a:p>
          <a:p>
            <a:pPr marL="388048" indent="-388048" defTabSz="509390">
              <a:spcBef>
                <a:spcPts val="3500"/>
              </a:spcBef>
              <a:defRPr sz="2231"/>
            </a:pPr>
            <a:r>
              <a:t>文档过时，与接口不同步</a:t>
            </a:r>
            <a:endParaRPr sz="2328"/>
          </a:p>
          <a:p>
            <a:pPr marL="388048" indent="-388048" defTabSz="509390">
              <a:spcBef>
                <a:spcPts val="3500"/>
              </a:spcBef>
              <a:defRPr sz="2231"/>
            </a:pPr>
            <a:r>
              <a:t>数据类型不稳定或随意改变</a:t>
            </a:r>
            <a:endParaRPr sz="2328"/>
          </a:p>
          <a:p>
            <a:pPr marL="388048" indent="-388048" defTabSz="509390">
              <a:spcBef>
                <a:spcPts val="3500"/>
              </a:spcBef>
              <a:defRPr sz="2231"/>
            </a:pPr>
            <a:r>
              <a:t>几百甚至上千个混乱的状态码</a:t>
            </a:r>
            <a:endParaRPr sz="2328"/>
          </a:p>
          <a:p>
            <a:pPr marL="388048" indent="-388048" defTabSz="509390">
              <a:spcBef>
                <a:spcPts val="3500"/>
              </a:spcBef>
              <a:defRPr sz="2231"/>
            </a:pPr>
            <a:r>
              <a:t>前端/客户端与后端各种扯皮</a:t>
            </a:r>
            <a:endParaRPr sz="2328"/>
          </a:p>
          <a:p>
            <a:pPr marL="388048" indent="-388048" defTabSz="509390">
              <a:spcBef>
                <a:spcPts val="3500"/>
              </a:spcBef>
              <a:defRPr sz="2231"/>
            </a:pPr>
            <a:r>
              <a:t>开发流程繁琐、周期长...</a:t>
            </a:r>
          </a:p>
        </p:txBody>
      </p:sp>
      <p:sp>
        <p:nvSpPr>
          <p:cNvPr id="244" name="Shape 244"/>
          <p:cNvSpPr/>
          <p:nvPr/>
        </p:nvSpPr>
        <p:spPr>
          <a:xfrm>
            <a:off x="6095999" y="1493688"/>
            <a:ext cx="4827054" cy="485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normAutofit fontScale="100000" lnSpcReduction="0"/>
          </a:bodyPr>
          <a:lstStyle/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300">
                <a:solidFill>
                  <a:srgbClr val="FFFFFF"/>
                </a:solidFill>
              </a:defRPr>
            </a:pPr>
            <a:r>
              <a:t>常用的字段都已标准化</a:t>
            </a:r>
          </a:p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300">
                <a:solidFill>
                  <a:srgbClr val="FFFFFF"/>
                </a:solidFill>
              </a:defRPr>
            </a:pPr>
            <a:r>
              <a:t>自动实时生成正确的文档</a:t>
            </a:r>
          </a:p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300">
                <a:solidFill>
                  <a:srgbClr val="FFFFFF"/>
                </a:solidFill>
              </a:defRPr>
            </a:pPr>
            <a:r>
              <a:t>万能通用 API 保证类型稳定</a:t>
            </a:r>
          </a:p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300">
                <a:solidFill>
                  <a:srgbClr val="FFFFFF"/>
                </a:solidFill>
              </a:defRPr>
            </a:pPr>
            <a:r>
              <a:t>十几个 HTTP 标准状态码</a:t>
            </a:r>
          </a:p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300">
                <a:solidFill>
                  <a:srgbClr val="FFFFFF"/>
                </a:solidFill>
              </a:defRPr>
            </a:pPr>
            <a:r>
              <a:t>后端不写代码，前端直接调用</a:t>
            </a:r>
          </a:p>
          <a:p>
            <a:pPr marL="400050" indent="-400050" algn="l" defTabSz="525144">
              <a:spcBef>
                <a:spcPts val="3700"/>
              </a:spcBef>
              <a:buSzPct val="75000"/>
              <a:buChar char="•"/>
              <a:defRPr sz="2300">
                <a:solidFill>
                  <a:srgbClr val="FFFFFF"/>
                </a:solidFill>
              </a:defRPr>
            </a:pPr>
            <a:r>
              <a:t>大幅精简开发流程...</a:t>
            </a:r>
          </a:p>
        </p:txBody>
      </p:sp>
      <p:sp>
        <p:nvSpPr>
          <p:cNvPr id="245" name="Shape 245"/>
          <p:cNvSpPr/>
          <p:nvPr/>
        </p:nvSpPr>
        <p:spPr>
          <a:xfrm>
            <a:off x="1524251" y="584399"/>
            <a:ext cx="4544828" cy="70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normAutofit fontScale="100000" lnSpcReduction="0"/>
          </a:bodyPr>
          <a:lstStyle>
            <a:lvl1pPr defTabSz="373379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传统开发</a:t>
            </a:r>
          </a:p>
        </p:txBody>
      </p:sp>
      <p:sp>
        <p:nvSpPr>
          <p:cNvPr id="246" name="Shape 246"/>
          <p:cNvSpPr/>
          <p:nvPr/>
        </p:nvSpPr>
        <p:spPr>
          <a:xfrm>
            <a:off x="5805821" y="590749"/>
            <a:ext cx="4544827" cy="69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normAutofit fontScale="100000" lnSpcReduction="0"/>
          </a:bodyPr>
          <a:lstStyle>
            <a:lvl1pPr defTabSz="426084">
              <a:defRPr b="1" sz="4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APIJSON</a:t>
            </a:r>
          </a:p>
        </p:txBody>
      </p:sp>
      <p:pic>
        <p:nvPicPr>
          <p:cNvPr id="24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2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486021" y="-78740"/>
            <a:ext cx="9219957" cy="7605084"/>
          </a:xfrm>
          <a:prstGeom prst="rect">
            <a:avLst/>
          </a:prstGeom>
        </p:spPr>
      </p:pic>
      <p:pic>
        <p:nvPicPr>
          <p:cNvPr id="251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471805"/>
            <a:ext cx="8534400" cy="612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892968" y="178593"/>
            <a:ext cx="10406065" cy="1518049"/>
          </a:xfrm>
          <a:prstGeom prst="rect">
            <a:avLst/>
          </a:prstGeom>
        </p:spPr>
        <p:txBody>
          <a:bodyPr/>
          <a:lstStyle/>
          <a:p>
            <a:pPr/>
            <a:r>
              <a:t>荣誉成就</a:t>
            </a:r>
          </a:p>
        </p:txBody>
      </p:sp>
      <p:pic>
        <p:nvPicPr>
          <p:cNvPr id="13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3160889" y="1669868"/>
            <a:ext cx="7032977" cy="40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70000"/>
              </a:lnSpc>
              <a:defRPr sz="2800">
                <a:solidFill>
                  <a:srgbClr val="FFFFFF"/>
                </a:solidFill>
              </a:defRPr>
            </a:pPr>
            <a:r>
              <a:t>荣获 GVP - Gitee 最有价值开源项目 </a:t>
            </a:r>
          </a:p>
          <a:p>
            <a:pPr algn="l">
              <a:lnSpc>
                <a:spcPct val="170000"/>
              </a:lnSpc>
              <a:defRPr sz="2800">
                <a:solidFill>
                  <a:srgbClr val="FFFFFF"/>
                </a:solidFill>
              </a:defRPr>
            </a:pPr>
            <a:r>
              <a:t>Gitee 2.3K Star，GitHub 9.5 K Star</a:t>
            </a:r>
          </a:p>
          <a:p>
            <a:pPr algn="l">
              <a:lnSpc>
                <a:spcPct val="170000"/>
              </a:lnSpc>
              <a:defRPr sz="2800">
                <a:solidFill>
                  <a:srgbClr val="FFFFFF"/>
                </a:solidFill>
              </a:defRPr>
            </a:pPr>
            <a:r>
              <a:t>腾讯 后端 Star 第一、Gitee Star 第一</a:t>
            </a:r>
          </a:p>
          <a:p>
            <a:pPr algn="l">
              <a:lnSpc>
                <a:spcPct val="170000"/>
              </a:lnSpc>
              <a:defRPr sz="2800">
                <a:solidFill>
                  <a:srgbClr val="FFFFFF"/>
                </a:solidFill>
              </a:defRPr>
            </a:pPr>
            <a:r>
              <a:t>腾讯 互娱、音乐、云与智慧 多个项目使用</a:t>
            </a:r>
          </a:p>
          <a:p>
            <a:pPr algn="l">
              <a:lnSpc>
                <a:spcPct val="170000"/>
              </a:lnSpc>
              <a:defRPr sz="2800">
                <a:solidFill>
                  <a:srgbClr val="FFFFFF"/>
                </a:solidFill>
              </a:defRPr>
            </a:pPr>
            <a:r>
              <a:t>500 强上市公司、数千亿资本国企 等使用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3700" y="497205"/>
            <a:ext cx="8865235" cy="5907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575" y="5529510"/>
            <a:ext cx="10074275" cy="304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450" y="658494"/>
            <a:ext cx="10072370" cy="3157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4575" y="547757"/>
            <a:ext cx="10088881" cy="4787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179" y="561340"/>
            <a:ext cx="8041642" cy="5735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ctrTitle"/>
          </p:nvPr>
        </p:nvSpPr>
        <p:spPr>
          <a:xfrm>
            <a:off x="2416968" y="643929"/>
            <a:ext cx="7358065" cy="1068405"/>
          </a:xfrm>
          <a:prstGeom prst="rect">
            <a:avLst/>
          </a:prstGeom>
        </p:spPr>
        <p:txBody>
          <a:bodyPr/>
          <a:lstStyle/>
          <a:p>
            <a:pPr/>
            <a:r>
              <a:t>APIJSON</a:t>
            </a:r>
          </a:p>
        </p:txBody>
      </p:sp>
      <p:sp>
        <p:nvSpPr>
          <p:cNvPr id="152" name="Shape 152"/>
          <p:cNvSpPr/>
          <p:nvPr>
            <p:ph type="subTitle" sz="quarter" idx="1"/>
          </p:nvPr>
        </p:nvSpPr>
        <p:spPr>
          <a:xfrm>
            <a:off x="2416968" y="1915417"/>
            <a:ext cx="7358065" cy="794743"/>
          </a:xfrm>
          <a:prstGeom prst="rect">
            <a:avLst/>
          </a:prstGeom>
        </p:spPr>
        <p:txBody>
          <a:bodyPr/>
          <a:lstStyle>
            <a:lvl1pPr defTabSz="416166">
              <a:defRPr sz="3959"/>
            </a:lvl1pPr>
          </a:lstStyle>
          <a:p>
            <a:pPr/>
            <a:r>
              <a:t>简单介绍</a:t>
            </a:r>
          </a:p>
        </p:txBody>
      </p:sp>
      <p:pic>
        <p:nvPicPr>
          <p:cNvPr id="15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0062" y="2913244"/>
            <a:ext cx="3571876" cy="2339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2193727" y="812013"/>
            <a:ext cx="7804547" cy="1017844"/>
          </a:xfrm>
          <a:prstGeom prst="rect">
            <a:avLst/>
          </a:prstGeom>
        </p:spPr>
        <p:txBody>
          <a:bodyPr/>
          <a:lstStyle>
            <a:lvl1pPr defTabSz="416966">
              <a:defRPr sz="5092"/>
            </a:lvl1pPr>
          </a:lstStyle>
          <a:p>
            <a:pPr/>
            <a:r>
              <a:t>银行取钱</a:t>
            </a:r>
          </a:p>
        </p:txBody>
      </p:sp>
      <p:sp>
        <p:nvSpPr>
          <p:cNvPr id="158" name="Shape 158"/>
          <p:cNvSpPr/>
          <p:nvPr/>
        </p:nvSpPr>
        <p:spPr>
          <a:xfrm>
            <a:off x="3174105" y="2373900"/>
            <a:ext cx="5843790" cy="82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人工柜台 还是 ATM 机？</a:t>
            </a:r>
          </a:p>
        </p:txBody>
      </p:sp>
      <p:pic>
        <p:nvPicPr>
          <p:cNvPr id="159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7065" y="-78740"/>
            <a:ext cx="1323976" cy="57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2555" y="64769"/>
            <a:ext cx="1269365" cy="4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